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60" r:id="rId4"/>
    <p:sldId id="258"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9" d="100"/>
          <a:sy n="89" d="100"/>
        </p:scale>
        <p:origin x="-29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33A20C-C4E4-4C1B-977F-A9D47603AC15}"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2DBC457-3617-47A3-8E58-5C8EC46D544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3A20C-C4E4-4C1B-977F-A9D47603AC15}"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BC457-3617-47A3-8E58-5C8EC46D54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3A20C-C4E4-4C1B-977F-A9D47603AC15}"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BC457-3617-47A3-8E58-5C8EC46D54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33A20C-C4E4-4C1B-977F-A9D47603AC15}"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BC457-3617-47A3-8E58-5C8EC46D544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933A20C-C4E4-4C1B-977F-A9D47603AC15}" type="datetimeFigureOut">
              <a:rPr lang="en-US" smtClean="0"/>
              <a:t>10/6/2014</a:t>
            </a:fld>
            <a:endParaRPr lang="en-US"/>
          </a:p>
        </p:txBody>
      </p:sp>
      <p:sp>
        <p:nvSpPr>
          <p:cNvPr id="8" name="Slide Number Placeholder 7"/>
          <p:cNvSpPr>
            <a:spLocks noGrp="1"/>
          </p:cNvSpPr>
          <p:nvPr>
            <p:ph type="sldNum" sz="quarter" idx="11"/>
          </p:nvPr>
        </p:nvSpPr>
        <p:spPr/>
        <p:txBody>
          <a:bodyPr/>
          <a:lstStyle/>
          <a:p>
            <a:fld id="{52DBC457-3617-47A3-8E58-5C8EC46D544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33A20C-C4E4-4C1B-977F-A9D47603AC15}"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BC457-3617-47A3-8E58-5C8EC46D544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33A20C-C4E4-4C1B-977F-A9D47603AC15}" type="datetimeFigureOut">
              <a:rPr lang="en-US" smtClean="0"/>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BC457-3617-47A3-8E58-5C8EC46D544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33A20C-C4E4-4C1B-977F-A9D47603AC15}" type="datetimeFigureOut">
              <a:rPr lang="en-US" smtClean="0"/>
              <a:t>10/6/2014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BC457-3617-47A3-8E58-5C8EC46D54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3A20C-C4E4-4C1B-977F-A9D47603AC15}" type="datetimeFigureOut">
              <a:rPr lang="en-US" smtClean="0"/>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BC457-3617-47A3-8E58-5C8EC46D54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33A20C-C4E4-4C1B-977F-A9D47603AC15}"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BC457-3617-47A3-8E58-5C8EC46D5444}"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33A20C-C4E4-4C1B-977F-A9D47603AC15}"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2DBC457-3617-47A3-8E58-5C8EC46D5444}"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933A20C-C4E4-4C1B-977F-A9D47603AC15}" type="datetimeFigureOut">
              <a:rPr lang="en-US" smtClean="0"/>
              <a:t>10/6/2014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2DBC457-3617-47A3-8E58-5C8EC46D5444}"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0"/>
            <a:ext cx="5334000" cy="6830291"/>
          </a:xfrm>
        </p:spPr>
        <p:txBody>
          <a:bodyPr>
            <a:normAutofit/>
          </a:bodyPr>
          <a:lstStyle/>
          <a:p>
            <a:pPr marL="0" indent="0">
              <a:buNone/>
            </a:pPr>
            <a:endParaRPr lang="en-US" u="sng" dirty="0" smtClean="0"/>
          </a:p>
          <a:p>
            <a:pPr marL="0" indent="0">
              <a:buNone/>
            </a:pPr>
            <a:r>
              <a:rPr lang="en-US" u="sng" dirty="0" smtClean="0"/>
              <a:t>In Cold Blood</a:t>
            </a:r>
            <a:r>
              <a:rPr lang="en-US" dirty="0" smtClean="0"/>
              <a:t> Final Paper:</a:t>
            </a:r>
          </a:p>
          <a:p>
            <a:pPr marL="0" indent="0">
              <a:buNone/>
            </a:pPr>
            <a:r>
              <a:rPr lang="en-US" dirty="0" smtClean="0"/>
              <a:t>Read </a:t>
            </a:r>
            <a:r>
              <a:rPr lang="en-US" dirty="0"/>
              <a:t>the interview with Truman Capote about the novel. Develop an opinion on his responses (do you believe him or not). </a:t>
            </a:r>
            <a:endParaRPr lang="en-US" dirty="0" smtClean="0"/>
          </a:p>
          <a:p>
            <a:pPr marL="0" indent="0">
              <a:buNone/>
            </a:pPr>
            <a:r>
              <a:rPr lang="en-US" dirty="0" smtClean="0"/>
              <a:t>Then</a:t>
            </a:r>
            <a:r>
              <a:rPr lang="en-US" dirty="0"/>
              <a:t>, in a well-written paper in MLA format respond to his claims. Your paper should be 3-4 </a:t>
            </a:r>
            <a:r>
              <a:rPr lang="en-US" dirty="0" smtClean="0"/>
              <a:t>pages </a:t>
            </a:r>
            <a:r>
              <a:rPr lang="en-US" dirty="0"/>
              <a:t>in length </a:t>
            </a:r>
            <a:r>
              <a:rPr lang="en-US" dirty="0" smtClean="0"/>
              <a:t>(double spaced) and </a:t>
            </a:r>
            <a:r>
              <a:rPr lang="en-US" dirty="0"/>
              <a:t>must include a rough draft. </a:t>
            </a:r>
            <a:endParaRPr lang="en-US" dirty="0" smtClean="0"/>
          </a:p>
          <a:p>
            <a:pPr marL="0" indent="0">
              <a:buNone/>
            </a:pPr>
            <a:r>
              <a:rPr lang="en-US" dirty="0" smtClean="0"/>
              <a:t>You </a:t>
            </a:r>
            <a:r>
              <a:rPr lang="en-US" dirty="0"/>
              <a:t>must also include enough textual evidence to support your claims</a:t>
            </a:r>
            <a:r>
              <a:rPr lang="en-US" dirty="0" smtClean="0"/>
              <a:t>.</a:t>
            </a:r>
          </a:p>
          <a:p>
            <a:pPr marL="0" indent="0">
              <a:buNone/>
            </a:pPr>
            <a:endParaRPr lang="en-US" b="1" u="sng" dirty="0" smtClean="0"/>
          </a:p>
          <a:p>
            <a:pPr marL="0" indent="0">
              <a:buNone/>
            </a:pPr>
            <a:r>
              <a:rPr lang="en-US" b="1" u="sng" dirty="0" smtClean="0"/>
              <a:t>Rough </a:t>
            </a:r>
            <a:r>
              <a:rPr lang="en-US" b="1" u="sng" dirty="0"/>
              <a:t>Draft Due for Review:</a:t>
            </a:r>
            <a:endParaRPr lang="en-US" dirty="0"/>
          </a:p>
          <a:p>
            <a:pPr marL="0" indent="0">
              <a:buNone/>
            </a:pPr>
            <a:r>
              <a:rPr lang="en-US" dirty="0"/>
              <a:t>Monday, October </a:t>
            </a:r>
            <a:r>
              <a:rPr lang="en-US" dirty="0" smtClean="0"/>
              <a:t>6</a:t>
            </a:r>
            <a:r>
              <a:rPr lang="en-US" dirty="0"/>
              <a:t> </a:t>
            </a:r>
            <a:r>
              <a:rPr lang="en-US" dirty="0" smtClean="0"/>
              <a:t>(HARD COPY)</a:t>
            </a:r>
            <a:endParaRPr lang="en-US" dirty="0"/>
          </a:p>
          <a:p>
            <a:pPr marL="0" indent="0">
              <a:buNone/>
            </a:pPr>
            <a:r>
              <a:rPr lang="en-US" b="1" u="sng" dirty="0"/>
              <a:t>Final Draft Due:</a:t>
            </a:r>
            <a:endParaRPr lang="en-US" dirty="0"/>
          </a:p>
          <a:p>
            <a:pPr marL="0" indent="0">
              <a:buNone/>
            </a:pPr>
            <a:r>
              <a:rPr lang="en-US" dirty="0"/>
              <a:t>Friday, October 10</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85800"/>
            <a:ext cx="3048000" cy="5105400"/>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421219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One</a:t>
            </a:r>
            <a:endParaRPr lang="en-US" dirty="0"/>
          </a:p>
        </p:txBody>
      </p:sp>
      <p:sp>
        <p:nvSpPr>
          <p:cNvPr id="3" name="Content Placeholder 2"/>
          <p:cNvSpPr>
            <a:spLocks noGrp="1"/>
          </p:cNvSpPr>
          <p:nvPr>
            <p:ph idx="1"/>
          </p:nvPr>
        </p:nvSpPr>
        <p:spPr>
          <a:xfrm>
            <a:off x="457200" y="1752600"/>
            <a:ext cx="5257800" cy="4373563"/>
          </a:xfrm>
        </p:spPr>
        <p:txBody>
          <a:bodyPr/>
          <a:lstStyle/>
          <a:p>
            <a:r>
              <a:rPr lang="en-US" dirty="0" smtClean="0"/>
              <a:t>Read George Plimpton’s  interview of Truman Capote and highlight Capote’s responses you find interesting.</a:t>
            </a:r>
          </a:p>
          <a:p>
            <a:endParaRPr lang="en-US" dirty="0" smtClean="0"/>
          </a:p>
          <a:p>
            <a:r>
              <a:rPr lang="en-US" dirty="0" smtClean="0"/>
              <a:t>You may want to focus on Capote’s insights into </a:t>
            </a:r>
            <a:r>
              <a:rPr lang="en-US" u="sng" dirty="0" smtClean="0"/>
              <a:t>writing</a:t>
            </a:r>
            <a:r>
              <a:rPr lang="en-US" dirty="0" smtClean="0"/>
              <a:t> and the idea of the non-fiction novel in particular. </a:t>
            </a:r>
            <a:endParaRPr lang="en-US" u="sng"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914400"/>
            <a:ext cx="3048000" cy="5105400"/>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59858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Two</a:t>
            </a:r>
            <a:endParaRPr lang="en-US" dirty="0"/>
          </a:p>
        </p:txBody>
      </p:sp>
      <p:sp>
        <p:nvSpPr>
          <p:cNvPr id="3" name="Content Placeholder 2"/>
          <p:cNvSpPr>
            <a:spLocks noGrp="1"/>
          </p:cNvSpPr>
          <p:nvPr>
            <p:ph idx="1"/>
          </p:nvPr>
        </p:nvSpPr>
        <p:spPr>
          <a:xfrm>
            <a:off x="2895600" y="1752600"/>
            <a:ext cx="5181600" cy="4373563"/>
          </a:xfrm>
        </p:spPr>
        <p:txBody>
          <a:bodyPr/>
          <a:lstStyle/>
          <a:p>
            <a:r>
              <a:rPr lang="en-US" dirty="0" smtClean="0"/>
              <a:t>With a partner or in a triad work your way through the interview asking these questions.</a:t>
            </a:r>
          </a:p>
          <a:p>
            <a:endParaRPr lang="en-US" dirty="0"/>
          </a:p>
          <a:p>
            <a:pPr marL="457200" indent="-457200">
              <a:buAutoNum type="arabicPeriod"/>
            </a:pPr>
            <a:r>
              <a:rPr lang="en-US" dirty="0" smtClean="0"/>
              <a:t>Which of Capote’s points are debatable? </a:t>
            </a:r>
            <a:endParaRPr lang="en-US" dirty="0"/>
          </a:p>
          <a:p>
            <a:pPr marL="457200" indent="-457200">
              <a:buAutoNum type="arabicPeriod"/>
            </a:pPr>
            <a:r>
              <a:rPr lang="en-US" dirty="0" smtClean="0"/>
              <a:t>Which of Capote’s points are </a:t>
            </a:r>
            <a:r>
              <a:rPr lang="en-US" dirty="0" smtClean="0"/>
              <a:t>obvious </a:t>
            </a:r>
            <a:r>
              <a:rPr lang="en-US" dirty="0" smtClean="0"/>
              <a:t>to readers of the novel providing ample evidence for discussion?</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905000"/>
            <a:ext cx="2274627" cy="3810000"/>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58982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470776761"/>
              </p:ext>
            </p:extLst>
          </p:nvPr>
        </p:nvGraphicFramePr>
        <p:xfrm>
          <a:off x="457200" y="914399"/>
          <a:ext cx="7620000" cy="4729482"/>
        </p:xfrm>
        <a:graphic>
          <a:graphicData uri="http://schemas.openxmlformats.org/drawingml/2006/table">
            <a:tbl>
              <a:tblPr firstRow="1" bandRow="1">
                <a:tableStyleId>{5C22544A-7EE6-4342-B048-85BDC9FD1C3A}</a:tableStyleId>
              </a:tblPr>
              <a:tblGrid>
                <a:gridCol w="2540000"/>
                <a:gridCol w="2540000"/>
                <a:gridCol w="2540000"/>
              </a:tblGrid>
              <a:tr h="1295401">
                <a:tc>
                  <a:txBody>
                    <a:bodyPr/>
                    <a:lstStyle/>
                    <a:p>
                      <a:r>
                        <a:rPr lang="en-US" dirty="0" smtClean="0"/>
                        <a:t>Argumentative Point </a:t>
                      </a:r>
                    </a:p>
                    <a:p>
                      <a:r>
                        <a:rPr lang="en-US" baseline="0" dirty="0" smtClean="0"/>
                        <a:t>Based on Interview </a:t>
                      </a:r>
                      <a:endParaRPr lang="en-US" dirty="0"/>
                    </a:p>
                  </a:txBody>
                  <a:tcPr/>
                </a:tc>
                <a:tc>
                  <a:txBody>
                    <a:bodyPr/>
                    <a:lstStyle/>
                    <a:p>
                      <a:r>
                        <a:rPr lang="en-US" dirty="0" smtClean="0"/>
                        <a:t>Do</a:t>
                      </a:r>
                      <a:r>
                        <a:rPr lang="en-US" baseline="0" dirty="0" smtClean="0"/>
                        <a:t> you agree or disagree with Capote?  Why?</a:t>
                      </a:r>
                      <a:endParaRPr lang="en-US" dirty="0"/>
                    </a:p>
                  </a:txBody>
                  <a:tcPr/>
                </a:tc>
                <a:tc>
                  <a:txBody>
                    <a:bodyPr/>
                    <a:lstStyle/>
                    <a:p>
                      <a:r>
                        <a:rPr lang="en-US" dirty="0" smtClean="0"/>
                        <a:t>Page</a:t>
                      </a:r>
                      <a:r>
                        <a:rPr lang="en-US" baseline="0" dirty="0" smtClean="0"/>
                        <a:t> number</a:t>
                      </a:r>
                      <a:r>
                        <a:rPr lang="en-US" u="sng" baseline="0" dirty="0" smtClean="0">
                          <a:solidFill>
                            <a:srgbClr val="FF0000"/>
                          </a:solidFill>
                        </a:rPr>
                        <a:t>s</a:t>
                      </a:r>
                      <a:r>
                        <a:rPr lang="en-US" u="none" baseline="0" dirty="0" smtClean="0">
                          <a:solidFill>
                            <a:srgbClr val="FF0000"/>
                          </a:solidFill>
                        </a:rPr>
                        <a:t> </a:t>
                      </a:r>
                      <a:r>
                        <a:rPr lang="en-US" u="none" baseline="0" dirty="0" smtClean="0">
                          <a:solidFill>
                            <a:schemeClr val="bg1"/>
                          </a:solidFill>
                        </a:rPr>
                        <a:t>with textual evidence from </a:t>
                      </a:r>
                      <a:r>
                        <a:rPr lang="en-US" u="sng" baseline="0" dirty="0" smtClean="0">
                          <a:solidFill>
                            <a:schemeClr val="bg1"/>
                          </a:solidFill>
                        </a:rPr>
                        <a:t>In Cold Blood</a:t>
                      </a:r>
                      <a:endParaRPr lang="en-US" u="sng" dirty="0">
                        <a:solidFill>
                          <a:srgbClr val="FF0000"/>
                        </a:solidFill>
                      </a:endParaRPr>
                    </a:p>
                  </a:txBody>
                  <a:tcPr/>
                </a:tc>
              </a:tr>
              <a:tr h="490583">
                <a:tc>
                  <a:txBody>
                    <a:bodyPr/>
                    <a:lstStyle/>
                    <a:p>
                      <a:endParaRPr lang="en-US" dirty="0"/>
                    </a:p>
                  </a:txBody>
                  <a:tcPr/>
                </a:tc>
                <a:tc>
                  <a:txBody>
                    <a:bodyPr/>
                    <a:lstStyle/>
                    <a:p>
                      <a:endParaRPr lang="en-US"/>
                    </a:p>
                  </a:txBody>
                  <a:tcPr/>
                </a:tc>
                <a:tc>
                  <a:txBody>
                    <a:bodyPr/>
                    <a:lstStyle/>
                    <a:p>
                      <a:endParaRPr lang="en-US"/>
                    </a:p>
                  </a:txBody>
                  <a:tcPr/>
                </a:tc>
              </a:tr>
              <a:tr h="490583">
                <a:tc>
                  <a:txBody>
                    <a:bodyPr/>
                    <a:lstStyle/>
                    <a:p>
                      <a:endParaRPr lang="en-US"/>
                    </a:p>
                  </a:txBody>
                  <a:tcPr/>
                </a:tc>
                <a:tc>
                  <a:txBody>
                    <a:bodyPr/>
                    <a:lstStyle/>
                    <a:p>
                      <a:endParaRPr lang="en-US"/>
                    </a:p>
                  </a:txBody>
                  <a:tcPr/>
                </a:tc>
                <a:tc>
                  <a:txBody>
                    <a:bodyPr/>
                    <a:lstStyle/>
                    <a:p>
                      <a:endParaRPr lang="en-US"/>
                    </a:p>
                  </a:txBody>
                  <a:tcPr/>
                </a:tc>
              </a:tr>
              <a:tr h="490583">
                <a:tc>
                  <a:txBody>
                    <a:bodyPr/>
                    <a:lstStyle/>
                    <a:p>
                      <a:endParaRPr lang="en-US"/>
                    </a:p>
                  </a:txBody>
                  <a:tcPr/>
                </a:tc>
                <a:tc>
                  <a:txBody>
                    <a:bodyPr/>
                    <a:lstStyle/>
                    <a:p>
                      <a:endParaRPr lang="en-US"/>
                    </a:p>
                  </a:txBody>
                  <a:tcPr/>
                </a:tc>
                <a:tc>
                  <a:txBody>
                    <a:bodyPr/>
                    <a:lstStyle/>
                    <a:p>
                      <a:endParaRPr lang="en-US"/>
                    </a:p>
                  </a:txBody>
                  <a:tcPr/>
                </a:tc>
              </a:tr>
              <a:tr h="490583">
                <a:tc>
                  <a:txBody>
                    <a:bodyPr/>
                    <a:lstStyle/>
                    <a:p>
                      <a:endParaRPr lang="en-US"/>
                    </a:p>
                  </a:txBody>
                  <a:tcPr/>
                </a:tc>
                <a:tc>
                  <a:txBody>
                    <a:bodyPr/>
                    <a:lstStyle/>
                    <a:p>
                      <a:endParaRPr lang="en-US"/>
                    </a:p>
                  </a:txBody>
                  <a:tcPr/>
                </a:tc>
                <a:tc>
                  <a:txBody>
                    <a:bodyPr/>
                    <a:lstStyle/>
                    <a:p>
                      <a:endParaRPr lang="en-US" dirty="0"/>
                    </a:p>
                  </a:txBody>
                  <a:tcPr/>
                </a:tc>
              </a:tr>
              <a:tr h="490583">
                <a:tc>
                  <a:txBody>
                    <a:bodyPr/>
                    <a:lstStyle/>
                    <a:p>
                      <a:endParaRPr lang="en-US" dirty="0"/>
                    </a:p>
                  </a:txBody>
                  <a:tcPr/>
                </a:tc>
                <a:tc>
                  <a:txBody>
                    <a:bodyPr/>
                    <a:lstStyle/>
                    <a:p>
                      <a:endParaRPr lang="en-US" dirty="0"/>
                    </a:p>
                  </a:txBody>
                  <a:tcPr/>
                </a:tc>
                <a:tc>
                  <a:txBody>
                    <a:bodyPr/>
                    <a:lstStyle/>
                    <a:p>
                      <a:endParaRPr lang="en-US" dirty="0"/>
                    </a:p>
                  </a:txBody>
                  <a:tcPr/>
                </a:tc>
              </a:tr>
              <a:tr h="490583">
                <a:tc>
                  <a:txBody>
                    <a:bodyPr/>
                    <a:lstStyle/>
                    <a:p>
                      <a:endParaRPr lang="en-US" dirty="0"/>
                    </a:p>
                  </a:txBody>
                  <a:tcPr/>
                </a:tc>
                <a:tc>
                  <a:txBody>
                    <a:bodyPr/>
                    <a:lstStyle/>
                    <a:p>
                      <a:endParaRPr lang="en-US" dirty="0"/>
                    </a:p>
                  </a:txBody>
                  <a:tcPr/>
                </a:tc>
                <a:tc>
                  <a:txBody>
                    <a:bodyPr/>
                    <a:lstStyle/>
                    <a:p>
                      <a:endParaRPr lang="en-US" dirty="0"/>
                    </a:p>
                  </a:txBody>
                  <a:tcPr/>
                </a:tc>
              </a:tr>
              <a:tr h="490583">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6" name="TextBox 5"/>
          <p:cNvSpPr txBox="1"/>
          <p:nvPr/>
        </p:nvSpPr>
        <p:spPr>
          <a:xfrm>
            <a:off x="685800" y="5867400"/>
            <a:ext cx="7391400" cy="369332"/>
          </a:xfrm>
          <a:prstGeom prst="rect">
            <a:avLst/>
          </a:prstGeom>
          <a:noFill/>
        </p:spPr>
        <p:txBody>
          <a:bodyPr wrap="square" rtlCol="0">
            <a:spAutoFit/>
          </a:bodyPr>
          <a:lstStyle/>
          <a:p>
            <a:r>
              <a:rPr lang="en-US" dirty="0" smtClean="0"/>
              <a:t>* You don’t need to include all planning points in your paper</a:t>
            </a:r>
            <a:endParaRPr lang="en-US" dirty="0"/>
          </a:p>
        </p:txBody>
      </p:sp>
    </p:spTree>
    <p:extLst>
      <p:ext uri="{BB962C8B-B14F-4D97-AF65-F5344CB8AC3E}">
        <p14:creationId xmlns:p14="http://schemas.microsoft.com/office/powerpoint/2010/main" val="1358803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smtClean="0"/>
              <a:t>Analysis Imposter</a:t>
            </a:r>
            <a:endParaRPr lang="en-US" dirty="0"/>
          </a:p>
        </p:txBody>
      </p:sp>
      <p:sp>
        <p:nvSpPr>
          <p:cNvPr id="3" name="Content Placeholder 2"/>
          <p:cNvSpPr>
            <a:spLocks noGrp="1"/>
          </p:cNvSpPr>
          <p:nvPr>
            <p:ph idx="1"/>
          </p:nvPr>
        </p:nvSpPr>
        <p:spPr>
          <a:xfrm>
            <a:off x="457200" y="838200"/>
            <a:ext cx="7620000" cy="5287963"/>
          </a:xfrm>
        </p:spPr>
        <p:txBody>
          <a:bodyPr/>
          <a:lstStyle/>
          <a:p>
            <a:r>
              <a:rPr lang="en-US" dirty="0" smtClean="0"/>
              <a:t>Capote says that Mr. Clutter was “entitled to  rank among the local patricians, but just as he had never joined the Garden City Country Club, he had never sought to associate with the reigning coterie…their pleasures were not his; he had not use for card games, golf, cocktails, of buffet suppers served at ten—or indeed, for any pastime that he felt did not ‘accomplish something’” (Capote 34).  </a:t>
            </a:r>
            <a:r>
              <a:rPr lang="en-US" dirty="0" smtClean="0">
                <a:solidFill>
                  <a:srgbClr val="00B0F0"/>
                </a:solidFill>
              </a:rPr>
              <a:t>This means that </a:t>
            </a:r>
            <a:r>
              <a:rPr lang="en-US" dirty="0" smtClean="0"/>
              <a:t>Mr. Clutter could have been a member of the country club, but he did not like wasting time on activities like card games and golf.  He wanted to spend his time accomplishing work on the farm.  Capote uses a long list to show possible ways Mr. Clutter could waste his time.  </a:t>
            </a:r>
            <a:r>
              <a:rPr lang="en-US" dirty="0" smtClean="0">
                <a:solidFill>
                  <a:srgbClr val="00B0F0"/>
                </a:solidFill>
              </a:rPr>
              <a:t>This is because </a:t>
            </a:r>
            <a:r>
              <a:rPr lang="en-US" dirty="0" smtClean="0"/>
              <a:t>other people find lots of ways to waste time, but Mr. Clutter doesn’t waste time.  </a:t>
            </a:r>
            <a:endParaRPr lang="en-US" dirty="0"/>
          </a:p>
        </p:txBody>
      </p:sp>
      <p:sp>
        <p:nvSpPr>
          <p:cNvPr id="4" name="TextBox 3"/>
          <p:cNvSpPr txBox="1"/>
          <p:nvPr/>
        </p:nvSpPr>
        <p:spPr>
          <a:xfrm>
            <a:off x="2819400" y="5334000"/>
            <a:ext cx="6096000" cy="147732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smtClean="0"/>
              <a:t>This paragraph is an analysis imposter because it does very little beyond restating the quote and therefore is just a paraphrase.  It is focused on the meaning of the text and doesn’t explore </a:t>
            </a:r>
            <a:r>
              <a:rPr lang="en-US" dirty="0" smtClean="0"/>
              <a:t>WHY he does these things or includes rhetorical appeals and devices</a:t>
            </a:r>
            <a:r>
              <a:rPr lang="en-US" dirty="0" smtClean="0"/>
              <a:t>.  </a:t>
            </a:r>
            <a:endParaRPr lang="en-US" dirty="0"/>
          </a:p>
        </p:txBody>
      </p:sp>
    </p:spTree>
    <p:extLst>
      <p:ext uri="{BB962C8B-B14F-4D97-AF65-F5344CB8AC3E}">
        <p14:creationId xmlns:p14="http://schemas.microsoft.com/office/powerpoint/2010/main" val="541023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smtClean="0"/>
              <a:t>Actual Analysis</a:t>
            </a:r>
            <a:endParaRPr lang="en-US" dirty="0"/>
          </a:p>
        </p:txBody>
      </p:sp>
      <p:sp>
        <p:nvSpPr>
          <p:cNvPr id="3" name="Content Placeholder 2"/>
          <p:cNvSpPr>
            <a:spLocks noGrp="1"/>
          </p:cNvSpPr>
          <p:nvPr>
            <p:ph idx="1"/>
          </p:nvPr>
        </p:nvSpPr>
        <p:spPr>
          <a:xfrm>
            <a:off x="457200" y="838200"/>
            <a:ext cx="7620000" cy="5867400"/>
          </a:xfrm>
        </p:spPr>
        <p:txBody>
          <a:bodyPr>
            <a:normAutofit/>
          </a:bodyPr>
          <a:lstStyle/>
          <a:p>
            <a:r>
              <a:rPr lang="en-US" sz="1950" b="0" dirty="0" smtClean="0"/>
              <a:t>Herb Clutter, the first major principal described by Capote, is painted </a:t>
            </a:r>
            <a:r>
              <a:rPr lang="en-US" sz="1950" b="0" dirty="0" smtClean="0">
                <a:solidFill>
                  <a:srgbClr val="FF0000"/>
                </a:solidFill>
              </a:rPr>
              <a:t>as archetypal hero of the American West</a:t>
            </a:r>
            <a:r>
              <a:rPr lang="en-US" sz="1950" b="0" dirty="0" smtClean="0"/>
              <a:t>.  Capote uses </a:t>
            </a:r>
            <a:r>
              <a:rPr lang="en-US" sz="1950" b="0" dirty="0" smtClean="0">
                <a:solidFill>
                  <a:srgbClr val="FF0000"/>
                </a:solidFill>
              </a:rPr>
              <a:t>folksy diction </a:t>
            </a:r>
            <a:r>
              <a:rPr lang="en-US" sz="1950" b="0" dirty="0" smtClean="0"/>
              <a:t>when </a:t>
            </a:r>
            <a:r>
              <a:rPr lang="en-US" sz="1950" b="0" dirty="0" smtClean="0"/>
              <a:t>stating </a:t>
            </a:r>
            <a:r>
              <a:rPr lang="en-US" sz="1950" b="0" dirty="0" smtClean="0"/>
              <a:t>that “Mr. Clutter cut a man’s-man figure” and that his teeth were “strong enough to shatter walnuts.”  However, Mr. Clutter’s “square-jawed, confident face” is just the first indication that this man “always certain of what he wanted from the world” would “in large measure” obtain it.  Capote </a:t>
            </a:r>
            <a:r>
              <a:rPr lang="en-US" sz="1950" b="0" dirty="0" smtClean="0">
                <a:solidFill>
                  <a:srgbClr val="FF0000"/>
                </a:solidFill>
              </a:rPr>
              <a:t>carefully selects details</a:t>
            </a:r>
            <a:r>
              <a:rPr lang="en-US" sz="1950" b="0" dirty="0" smtClean="0"/>
              <a:t> from Mr. Clutter’s list of accomplishments to link him with Kansas State University, the Methodist Church, and even President Eisenhower.  To </a:t>
            </a:r>
            <a:r>
              <a:rPr lang="en-US" sz="1950" b="0" dirty="0" smtClean="0">
                <a:solidFill>
                  <a:srgbClr val="FF0000"/>
                </a:solidFill>
              </a:rPr>
              <a:t>lend further credibility </a:t>
            </a:r>
            <a:r>
              <a:rPr lang="en-US" sz="1950" b="0" dirty="0" smtClean="0"/>
              <a:t>to Mr. Clutter, Capote points out his wedding ring finger had been “once mangled by a piece of farm machinery.”  </a:t>
            </a:r>
            <a:r>
              <a:rPr lang="en-US" sz="1950" b="0" dirty="0" smtClean="0">
                <a:solidFill>
                  <a:schemeClr val="tx2"/>
                </a:solidFill>
              </a:rPr>
              <a:t>Providing this detail serves two roles</a:t>
            </a:r>
            <a:r>
              <a:rPr lang="en-US" sz="1950" b="0" dirty="0" smtClean="0"/>
              <a:t>.  First, it proves that Mr. Clutter is a hard-working and “hands-on” farmer.  Secondly, Capote uses the mangled ring-finger </a:t>
            </a:r>
            <a:r>
              <a:rPr lang="en-US" sz="1950" b="0" dirty="0" smtClean="0">
                <a:solidFill>
                  <a:srgbClr val="FF0000"/>
                </a:solidFill>
              </a:rPr>
              <a:t>metaphor as a transition</a:t>
            </a:r>
            <a:r>
              <a:rPr lang="en-US" sz="1950" b="0" dirty="0" smtClean="0"/>
              <a:t> into a discussion of Mr. Clutter’s loyalty to his wife despite her mental and physical frailties (Capote 6).  </a:t>
            </a:r>
          </a:p>
        </p:txBody>
      </p:sp>
    </p:spTree>
    <p:extLst>
      <p:ext uri="{BB962C8B-B14F-4D97-AF65-F5344CB8AC3E}">
        <p14:creationId xmlns:p14="http://schemas.microsoft.com/office/powerpoint/2010/main" val="6447070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433</TotalTime>
  <Words>612</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PowerPoint Presentation</vt:lpstr>
      <vt:lpstr>Step One</vt:lpstr>
      <vt:lpstr>Step Two</vt:lpstr>
      <vt:lpstr>PowerPoint Presentation</vt:lpstr>
      <vt:lpstr>Analysis Imposter</vt:lpstr>
      <vt:lpstr>Actual Analysis</vt:lpstr>
    </vt:vector>
  </TitlesOfParts>
  <Company>Anoka-Hennepin ISD11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16</cp:revision>
  <dcterms:created xsi:type="dcterms:W3CDTF">2014-09-30T19:52:18Z</dcterms:created>
  <dcterms:modified xsi:type="dcterms:W3CDTF">2014-10-06T13:27:14Z</dcterms:modified>
</cp:coreProperties>
</file>